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1" r:id="rId10"/>
    <p:sldId id="271" r:id="rId11"/>
    <p:sldId id="273" r:id="rId12"/>
    <p:sldId id="275" r:id="rId13"/>
    <p:sldId id="270" r:id="rId14"/>
    <p:sldId id="274" r:id="rId15"/>
    <p:sldId id="263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31E"/>
    <a:srgbClr val="00A7D1"/>
    <a:srgbClr val="183E63"/>
    <a:srgbClr val="ED7D31"/>
    <a:srgbClr val="262626"/>
    <a:srgbClr val="000000"/>
    <a:srgbClr val="EEF8FC"/>
    <a:srgbClr val="E8F4FA"/>
    <a:srgbClr val="CDE3F3"/>
    <a:srgbClr val="F0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3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0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0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2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2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7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9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63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6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A2200-AD27-43BB-880E-93AA06614B26}" type="datetimeFigureOut">
              <a:rPr lang="ko-KR" altLang="en-US" smtClean="0"/>
              <a:t>2021-03-14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A1DE8-9AE6-4C80-A8E4-26AAF7347D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7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1924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5068443" y="-566057"/>
            <a:ext cx="6053401" cy="9192293"/>
            <a:chOff x="7898729" y="849651"/>
            <a:chExt cx="6053401" cy="9192293"/>
          </a:xfrm>
        </p:grpSpPr>
        <p:grpSp>
          <p:nvGrpSpPr>
            <p:cNvPr id="19" name="그룹 18"/>
            <p:cNvGrpSpPr/>
            <p:nvPr/>
          </p:nvGrpSpPr>
          <p:grpSpPr>
            <a:xfrm>
              <a:off x="8213215" y="849651"/>
              <a:ext cx="5738915" cy="9192293"/>
              <a:chOff x="10677015" y="2957851"/>
              <a:chExt cx="5738915" cy="9192293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677015" y="2957851"/>
                <a:ext cx="5391633" cy="9192293"/>
                <a:chOff x="5419215" y="-579063"/>
                <a:chExt cx="5391633" cy="9192293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 rot="1680000">
                  <a:off x="5419215" y="-579062"/>
                  <a:ext cx="5156274" cy="91922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 rot="1680000">
                  <a:off x="5654574" y="-579063"/>
                  <a:ext cx="5156274" cy="9192292"/>
                </a:xfrm>
                <a:prstGeom prst="rect">
                  <a:avLst/>
                </a:prstGeom>
                <a:solidFill>
                  <a:srgbClr val="00A7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 rot="1680000">
                  <a:off x="5805868" y="-347979"/>
                  <a:ext cx="4568062" cy="8013700"/>
                  <a:chOff x="5630038" y="-843280"/>
                  <a:chExt cx="4568062" cy="8013700"/>
                </a:xfrm>
              </p:grpSpPr>
              <p:sp>
                <p:nvSpPr>
                  <p:cNvPr id="6" name="직사각형 5"/>
                  <p:cNvSpPr/>
                  <p:nvPr/>
                </p:nvSpPr>
                <p:spPr>
                  <a:xfrm>
                    <a:off x="5630038" y="-843280"/>
                    <a:ext cx="4568062" cy="8013700"/>
                  </a:xfrm>
                  <a:prstGeom prst="rect">
                    <a:avLst/>
                  </a:prstGeom>
                  <a:solidFill>
                    <a:srgbClr val="41BE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" name="이등변 삼각형 6"/>
                  <p:cNvSpPr/>
                  <p:nvPr/>
                </p:nvSpPr>
                <p:spPr>
                  <a:xfrm>
                    <a:off x="5630038" y="-520700"/>
                    <a:ext cx="4481702" cy="3136900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81D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직사각형 9"/>
                  <p:cNvSpPr/>
                  <p:nvPr/>
                </p:nvSpPr>
                <p:spPr>
                  <a:xfrm>
                    <a:off x="5630038" y="2654300"/>
                    <a:ext cx="4481702" cy="4516120"/>
                  </a:xfrm>
                  <a:prstGeom prst="rect">
                    <a:avLst/>
                  </a:prstGeom>
                  <a:solidFill>
                    <a:srgbClr val="81D3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6" name="직사각형 15"/>
              <p:cNvSpPr/>
              <p:nvPr/>
            </p:nvSpPr>
            <p:spPr>
              <a:xfrm rot="1680000">
                <a:off x="11885049" y="5168402"/>
                <a:ext cx="4530881" cy="1841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종합설계 프로젝트</a:t>
                </a:r>
                <a:r>
                  <a:rPr lang="en-US" altLang="ko-KR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전자수첩 </a:t>
                </a:r>
                <a:r>
                  <a:rPr lang="ko-KR" altLang="en-US" sz="4000" b="1" spc="-30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앱 </a:t>
                </a:r>
                <a:r>
                  <a:rPr lang="ko-KR" altLang="en-US" sz="4000" b="1" spc="-300" smtClean="0">
                    <a:solidFill>
                      <a:srgbClr val="183E63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개발</a:t>
                </a:r>
                <a:endParaRPr lang="ko-KR" altLang="en-US" sz="4000" b="1" spc="-30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 rot="1680000">
              <a:off x="7898729" y="5270696"/>
              <a:ext cx="4247551" cy="314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smtClean="0">
                  <a:solidFill>
                    <a:srgbClr val="183E63"/>
                  </a:solidFill>
                </a:rPr>
                <a:t>8</a:t>
              </a:r>
              <a:r>
                <a:rPr lang="ko-KR" altLang="en-US" sz="3200" b="1" smtClean="0">
                  <a:solidFill>
                    <a:srgbClr val="183E63"/>
                  </a:solidFill>
                </a:rPr>
                <a:t>팀 </a:t>
              </a:r>
              <a:r>
                <a:rPr lang="en-US" altLang="ko-KR" sz="3200" b="1" smtClean="0">
                  <a:solidFill>
                    <a:srgbClr val="183E63"/>
                  </a:solidFill>
                </a:rPr>
                <a:t>,</a:t>
              </a:r>
            </a:p>
            <a:p>
              <a:pPr algn="ctr"/>
              <a:endParaRPr lang="en-US" altLang="ko-KR" sz="3200" b="1" smtClean="0">
                <a:solidFill>
                  <a:srgbClr val="183E63"/>
                </a:solidFill>
              </a:endParaRPr>
            </a:p>
            <a:p>
              <a:endParaRPr lang="en-US" altLang="ko-KR"/>
            </a:p>
            <a:p>
              <a:r>
                <a:rPr lang="ko-KR" altLang="en-US" sz="1600" spc="-150" smtClean="0">
                  <a:solidFill>
                    <a:srgbClr val="6795A0"/>
                  </a:solidFill>
                </a:rPr>
                <a:t>팀원 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: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 이도희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오명성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최유진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김보찬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, </a:t>
              </a:r>
              <a:r>
                <a:rPr lang="ko-KR" altLang="en-US" sz="1600" spc="-150" smtClean="0">
                  <a:solidFill>
                    <a:srgbClr val="6795A0"/>
                  </a:solidFill>
                </a:rPr>
                <a:t>천즈지엔</a:t>
              </a:r>
              <a:endParaRPr lang="en-US" altLang="ko-KR" sz="1600" spc="-150">
                <a:solidFill>
                  <a:srgbClr val="6795A0"/>
                </a:solidFill>
              </a:endParaRPr>
            </a:p>
            <a:p>
              <a:r>
                <a:rPr lang="ko-KR" altLang="en-US" sz="1600" spc="-150" smtClean="0">
                  <a:solidFill>
                    <a:srgbClr val="6795A0"/>
                  </a:solidFill>
                </a:rPr>
                <a:t>발표날짜 </a:t>
              </a:r>
              <a:r>
                <a:rPr lang="en-US" altLang="ko-KR" sz="1600" spc="-150" smtClean="0">
                  <a:solidFill>
                    <a:srgbClr val="6795A0"/>
                  </a:solidFill>
                </a:rPr>
                <a:t>: 21-03-13</a:t>
              </a:r>
              <a:r>
                <a:rPr lang="en-US" altLang="ko-KR" spc="-150" smtClean="0">
                  <a:solidFill>
                    <a:srgbClr val="6795A0"/>
                  </a:solidFill>
                </a:rPr>
                <a:t> </a:t>
              </a:r>
              <a:r>
                <a:rPr lang="ko-KR" altLang="en-US" spc="-150" smtClean="0">
                  <a:solidFill>
                    <a:srgbClr val="6795A0"/>
                  </a:solidFill>
                </a:rPr>
                <a:t> </a:t>
              </a:r>
              <a:endParaRPr lang="ko-KR" altLang="en-US" spc="-150">
                <a:solidFill>
                  <a:srgbClr val="6795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4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6" name="그룹 145"/>
          <p:cNvGrpSpPr/>
          <p:nvPr/>
        </p:nvGrpSpPr>
        <p:grpSpPr>
          <a:xfrm>
            <a:off x="4649992" y="549000"/>
            <a:ext cx="2892016" cy="5760000"/>
            <a:chOff x="7802660" y="403629"/>
            <a:chExt cx="2892016" cy="5760000"/>
          </a:xfrm>
        </p:grpSpPr>
        <p:sp>
          <p:nvSpPr>
            <p:cNvPr id="147" name="모서리가 둥근 직사각형 146"/>
            <p:cNvSpPr/>
            <p:nvPr/>
          </p:nvSpPr>
          <p:spPr>
            <a:xfrm>
              <a:off x="7802660" y="403629"/>
              <a:ext cx="2892016" cy="5760000"/>
            </a:xfrm>
            <a:prstGeom prst="roundRect">
              <a:avLst>
                <a:gd name="adj" fmla="val 2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802660" y="403629"/>
              <a:ext cx="2880000" cy="36991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2660" y="773545"/>
              <a:ext cx="2880000" cy="1511144"/>
            </a:xfrm>
            <a:prstGeom prst="rect">
              <a:avLst/>
            </a:prstGeom>
          </p:spPr>
        </p:pic>
        <p:grpSp>
          <p:nvGrpSpPr>
            <p:cNvPr id="150" name="그룹 149"/>
            <p:cNvGrpSpPr/>
            <p:nvPr/>
          </p:nvGrpSpPr>
          <p:grpSpPr>
            <a:xfrm>
              <a:off x="9068659" y="2181823"/>
              <a:ext cx="347957" cy="55254"/>
              <a:chOff x="5619465" y="2165947"/>
              <a:chExt cx="438440" cy="69621"/>
            </a:xfr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3" name="타원 192"/>
              <p:cNvSpPr/>
              <p:nvPr/>
            </p:nvSpPr>
            <p:spPr>
              <a:xfrm>
                <a:off x="5619465" y="2165947"/>
                <a:ext cx="69622" cy="6962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5712331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5805190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타원 195"/>
              <p:cNvSpPr/>
              <p:nvPr/>
            </p:nvSpPr>
            <p:spPr>
              <a:xfrm>
                <a:off x="5898049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5988283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1" name="모서리가 둥근 직사각형 150"/>
            <p:cNvSpPr/>
            <p:nvPr/>
          </p:nvSpPr>
          <p:spPr>
            <a:xfrm>
              <a:off x="879758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7885285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1AB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971716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7880246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879758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1716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8879143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공지사항</a:t>
              </a:r>
              <a:endParaRPr lang="ko-KR" altLang="en-US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7987718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회원정보</a:t>
              </a:r>
              <a:endParaRPr lang="ko-KR" altLang="en-US" b="1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819595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단체소개</a:t>
              </a:r>
              <a:endParaRPr lang="ko-KR" altLang="en-US" b="1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961807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행사앨범</a:t>
              </a:r>
              <a:endParaRPr lang="ko-KR" altLang="en-US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890001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단체일정</a:t>
              </a:r>
              <a:endParaRPr lang="ko-KR" altLang="en-US" b="1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81959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게시판</a:t>
              </a:r>
              <a:endParaRPr lang="ko-KR" altLang="en-US" b="1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7914796" y="537318"/>
              <a:ext cx="138459" cy="137610"/>
              <a:chOff x="8760379" y="477115"/>
              <a:chExt cx="191193" cy="190020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8760379" y="477115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8760379" y="549851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8760379" y="621416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4" name="직사각형 163"/>
            <p:cNvSpPr/>
            <p:nvPr/>
          </p:nvSpPr>
          <p:spPr>
            <a:xfrm>
              <a:off x="8617581" y="514174"/>
              <a:ext cx="1250156" cy="167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단체이름</a:t>
              </a:r>
              <a:endPara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869862" y="3951982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공지사항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7869862" y="4194579"/>
              <a:ext cx="2723804" cy="257694"/>
              <a:chOff x="5397730" y="4182956"/>
              <a:chExt cx="2723804" cy="25769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88" name="직선 연결선 187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직사각형 188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7" name="그룹 166"/>
            <p:cNvGrpSpPr/>
            <p:nvPr/>
          </p:nvGrpSpPr>
          <p:grpSpPr>
            <a:xfrm>
              <a:off x="7869862" y="4468554"/>
              <a:ext cx="2723804" cy="257694"/>
              <a:chOff x="5397730" y="4182956"/>
              <a:chExt cx="2723804" cy="257694"/>
            </a:xfrm>
          </p:grpSpPr>
          <p:sp>
            <p:nvSpPr>
              <p:cNvPr id="184" name="직사각형 183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85" name="직선 연결선 184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직사각형 185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8" name="그룹 167"/>
            <p:cNvGrpSpPr/>
            <p:nvPr/>
          </p:nvGrpSpPr>
          <p:grpSpPr>
            <a:xfrm>
              <a:off x="7869862" y="4733865"/>
              <a:ext cx="2723804" cy="257694"/>
              <a:chOff x="5397730" y="4182956"/>
              <a:chExt cx="2723804" cy="257694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182" name="직선 연결선 181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직사각형 182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9" name="십자형 168"/>
            <p:cNvSpPr/>
            <p:nvPr/>
          </p:nvSpPr>
          <p:spPr>
            <a:xfrm>
              <a:off x="10438409" y="4038897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846217" y="5013297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행사앨범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1" name="십자형 170"/>
            <p:cNvSpPr/>
            <p:nvPr/>
          </p:nvSpPr>
          <p:spPr>
            <a:xfrm>
              <a:off x="10414764" y="5100212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7925882" y="5270991"/>
              <a:ext cx="2602574" cy="806058"/>
            </a:xfrm>
            <a:prstGeom prst="roundRect">
              <a:avLst>
                <a:gd name="adj" fmla="val 437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7802660" y="403629"/>
              <a:ext cx="2880000" cy="5760000"/>
            </a:xfrm>
            <a:prstGeom prst="roundRect">
              <a:avLst>
                <a:gd name="adj" fmla="val 3303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3246" y="531878"/>
              <a:ext cx="130420" cy="154719"/>
            </a:xfrm>
            <a:prstGeom prst="rect">
              <a:avLst/>
            </a:prstGeom>
          </p:spPr>
        </p:pic>
        <p:sp>
          <p:nvSpPr>
            <p:cNvPr id="175" name="타원 174"/>
            <p:cNvSpPr/>
            <p:nvPr/>
          </p:nvSpPr>
          <p:spPr>
            <a:xfrm>
              <a:off x="10528456" y="529435"/>
              <a:ext cx="85783" cy="85783"/>
            </a:xfrm>
            <a:prstGeom prst="ellipse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444644" y="534294"/>
              <a:ext cx="250032" cy="77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smtClean="0"/>
                <a:t>12</a:t>
              </a:r>
              <a:endParaRPr lang="ko-KR" altLang="en-US" sz="1600"/>
            </a:p>
          </p:txBody>
        </p:sp>
        <p:grpSp>
          <p:nvGrpSpPr>
            <p:cNvPr id="177" name="그룹 176"/>
            <p:cNvGrpSpPr/>
            <p:nvPr/>
          </p:nvGrpSpPr>
          <p:grpSpPr>
            <a:xfrm>
              <a:off x="9072415" y="2477632"/>
              <a:ext cx="298743" cy="335981"/>
              <a:chOff x="5674380" y="2402653"/>
              <a:chExt cx="344346" cy="391817"/>
            </a:xfrm>
          </p:grpSpPr>
          <p:sp>
            <p:nvSpPr>
              <p:cNvPr id="179" name="타원 178"/>
              <p:cNvSpPr/>
              <p:nvPr/>
            </p:nvSpPr>
            <p:spPr>
              <a:xfrm>
                <a:off x="5789120" y="2694109"/>
                <a:ext cx="100361" cy="1003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0" name="그림 17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4380" y="2402653"/>
                <a:ext cx="344346" cy="344346"/>
              </a:xfrm>
              <a:prstGeom prst="rect">
                <a:avLst/>
              </a:prstGeom>
            </p:spPr>
          </p:pic>
        </p:grp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0413" y="3305962"/>
              <a:ext cx="370923" cy="301375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290749" y="198888"/>
            <a:ext cx="2351235" cy="56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/>
              <a:t>현재메인화면</a:t>
            </a:r>
            <a:r>
              <a:rPr lang="en-US" altLang="ko-KR" b="1" smtClean="0"/>
              <a:t>ui</a:t>
            </a:r>
            <a:endParaRPr lang="ko-KR" altLang="en-US" b="1"/>
          </a:p>
        </p:txBody>
      </p:sp>
      <p:grpSp>
        <p:nvGrpSpPr>
          <p:cNvPr id="209" name="그룹 208"/>
          <p:cNvGrpSpPr/>
          <p:nvPr/>
        </p:nvGrpSpPr>
        <p:grpSpPr>
          <a:xfrm>
            <a:off x="1029696" y="682689"/>
            <a:ext cx="3732432" cy="738838"/>
            <a:chOff x="1029696" y="682689"/>
            <a:chExt cx="3732432" cy="738838"/>
          </a:xfrm>
        </p:grpSpPr>
        <p:cxnSp>
          <p:nvCxnSpPr>
            <p:cNvPr id="5" name="직선 연결선 4"/>
            <p:cNvCxnSpPr>
              <a:stCxn id="192" idx="1"/>
            </p:cNvCxnSpPr>
            <p:nvPr/>
          </p:nvCxnSpPr>
          <p:spPr>
            <a:xfrm flipH="1">
              <a:off x="4125105" y="803745"/>
              <a:ext cx="637023" cy="2552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4125105" y="682689"/>
              <a:ext cx="0" cy="7388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1029696" y="682689"/>
              <a:ext cx="3024144" cy="738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/>
                <a:t>메인기능 외 로그아웃 등의 기타 기능들을 목록으로 띄워주는 버튼</a:t>
              </a:r>
              <a:endParaRPr lang="ko-KR" altLang="en-US" sz="1200"/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814921" y="2918278"/>
            <a:ext cx="4008113" cy="738838"/>
            <a:chOff x="814921" y="2918278"/>
            <a:chExt cx="4008113" cy="738838"/>
          </a:xfrm>
        </p:grpSpPr>
        <p:cxnSp>
          <p:nvCxnSpPr>
            <p:cNvPr id="198" name="직선 연결선 197"/>
            <p:cNvCxnSpPr/>
            <p:nvPr/>
          </p:nvCxnSpPr>
          <p:spPr>
            <a:xfrm>
              <a:off x="3689852" y="2918278"/>
              <a:ext cx="0" cy="7388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814921" y="2918278"/>
              <a:ext cx="2803666" cy="738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/>
                <a:t>메인 기능 </a:t>
              </a:r>
              <a:r>
                <a:rPr lang="en-US" altLang="ko-KR" sz="1200" smtClean="0"/>
                <a:t>6</a:t>
              </a:r>
              <a:r>
                <a:rPr lang="ko-KR" altLang="en-US" sz="1200" smtClean="0"/>
                <a:t>개를 쉽게 사용할 수 있게 메인화면에 크게 배치</a:t>
              </a:r>
              <a:r>
                <a:rPr lang="en-US" altLang="ko-KR" sz="1200" smtClean="0"/>
                <a:t>(</a:t>
              </a:r>
              <a:r>
                <a:rPr lang="ko-KR" altLang="en-US" sz="1200" smtClean="0"/>
                <a:t>각 버튼 마다 아이콘 필요</a:t>
              </a:r>
              <a:r>
                <a:rPr lang="en-US" altLang="ko-KR" sz="1200" smtClean="0"/>
                <a:t>)</a:t>
              </a:r>
              <a:r>
                <a:rPr lang="ko-KR" altLang="en-US" sz="1200" smtClean="0"/>
                <a:t>  </a:t>
              </a:r>
              <a:endParaRPr lang="ko-KR" altLang="en-US" sz="1200"/>
            </a:p>
          </p:txBody>
        </p:sp>
        <p:cxnSp>
          <p:nvCxnSpPr>
            <p:cNvPr id="200" name="직선 연결선 199"/>
            <p:cNvCxnSpPr/>
            <p:nvPr/>
          </p:nvCxnSpPr>
          <p:spPr>
            <a:xfrm flipH="1">
              <a:off x="3700148" y="3046807"/>
              <a:ext cx="1122886" cy="2458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그룹 209"/>
          <p:cNvGrpSpPr/>
          <p:nvPr/>
        </p:nvGrpSpPr>
        <p:grpSpPr>
          <a:xfrm>
            <a:off x="7418680" y="290126"/>
            <a:ext cx="4381636" cy="795091"/>
            <a:chOff x="7418680" y="290126"/>
            <a:chExt cx="4381636" cy="795091"/>
          </a:xfrm>
        </p:grpSpPr>
        <p:sp>
          <p:nvSpPr>
            <p:cNvPr id="201" name="모서리가 둥근 직사각형 200"/>
            <p:cNvSpPr/>
            <p:nvPr/>
          </p:nvSpPr>
          <p:spPr>
            <a:xfrm>
              <a:off x="8561397" y="290126"/>
              <a:ext cx="3238919" cy="738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/>
                <a:t>공지사항</a:t>
              </a:r>
              <a:r>
                <a:rPr lang="en-US" altLang="ko-KR" sz="1200" smtClean="0"/>
                <a:t>, </a:t>
              </a:r>
              <a:r>
                <a:rPr lang="ko-KR" altLang="en-US" sz="1200" smtClean="0"/>
                <a:t>행사 일정</a:t>
              </a:r>
              <a:r>
                <a:rPr lang="en-US" altLang="ko-KR" sz="1200" smtClean="0"/>
                <a:t>, </a:t>
              </a:r>
              <a:r>
                <a:rPr lang="ko-KR" altLang="en-US" sz="1200" smtClean="0"/>
                <a:t>쪽지</a:t>
              </a:r>
              <a:r>
                <a:rPr lang="en-US" altLang="ko-KR" sz="1200" smtClean="0"/>
                <a:t>, </a:t>
              </a:r>
              <a:r>
                <a:rPr lang="ko-KR" altLang="en-US" sz="1200" smtClean="0"/>
                <a:t>방명록 등등 알람 발생 시 해당 아이콘에 표시</a:t>
              </a:r>
              <a:endParaRPr lang="ko-KR" altLang="en-US" sz="1200"/>
            </a:p>
          </p:txBody>
        </p:sp>
        <p:cxnSp>
          <p:nvCxnSpPr>
            <p:cNvPr id="202" name="직선 연결선 201"/>
            <p:cNvCxnSpPr/>
            <p:nvPr/>
          </p:nvCxnSpPr>
          <p:spPr>
            <a:xfrm>
              <a:off x="8571703" y="346379"/>
              <a:ext cx="0" cy="7388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75" idx="4"/>
            </p:cNvCxnSpPr>
            <p:nvPr/>
          </p:nvCxnSpPr>
          <p:spPr>
            <a:xfrm flipV="1">
              <a:off x="7418680" y="674806"/>
              <a:ext cx="1142717" cy="85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그룹 211"/>
          <p:cNvGrpSpPr/>
          <p:nvPr/>
        </p:nvGrpSpPr>
        <p:grpSpPr>
          <a:xfrm>
            <a:off x="7399432" y="4269245"/>
            <a:ext cx="4400884" cy="750925"/>
            <a:chOff x="7399432" y="4269245"/>
            <a:chExt cx="4400884" cy="75092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7399432" y="4638100"/>
              <a:ext cx="1172271" cy="15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>
              <a:off x="8571703" y="4269245"/>
              <a:ext cx="0" cy="7388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모서리가 둥근 직사각형 205"/>
            <p:cNvSpPr/>
            <p:nvPr/>
          </p:nvSpPr>
          <p:spPr>
            <a:xfrm>
              <a:off x="8561397" y="4281332"/>
              <a:ext cx="3238919" cy="738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/>
                <a:t>최신 공지사항을 </a:t>
              </a:r>
              <a:r>
                <a:rPr lang="en-US" altLang="ko-KR" sz="1200" smtClean="0"/>
                <a:t>4~5</a:t>
              </a:r>
              <a:r>
                <a:rPr lang="ko-KR" altLang="en-US" sz="1200" smtClean="0"/>
                <a:t>개까지 표시해줌</a:t>
              </a:r>
              <a:r>
                <a:rPr lang="en-US" altLang="ko-KR" sz="1200" smtClean="0"/>
                <a:t>, </a:t>
              </a:r>
              <a:r>
                <a:rPr lang="ko-KR" altLang="en-US" sz="1200" smtClean="0"/>
                <a:t>아직 참여하지 않은 투표가 있으면 제일 상단에 표시</a:t>
              </a:r>
              <a:endParaRPr lang="ko-KR" altLang="en-US" sz="1200"/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1029696" y="5488097"/>
            <a:ext cx="3743518" cy="738838"/>
            <a:chOff x="1029696" y="5488097"/>
            <a:chExt cx="3743518" cy="738838"/>
          </a:xfrm>
        </p:grpSpPr>
        <p:cxnSp>
          <p:nvCxnSpPr>
            <p:cNvPr id="207" name="직선 연결선 206"/>
            <p:cNvCxnSpPr/>
            <p:nvPr/>
          </p:nvCxnSpPr>
          <p:spPr>
            <a:xfrm>
              <a:off x="4125105" y="5488097"/>
              <a:ext cx="0" cy="7388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모서리가 둥근 직사각형 207"/>
            <p:cNvSpPr/>
            <p:nvPr/>
          </p:nvSpPr>
          <p:spPr>
            <a:xfrm>
              <a:off x="1029696" y="5488097"/>
              <a:ext cx="3024144" cy="7388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smtClean="0"/>
                <a:t>행사앨범에 올라온 최신 사진을 </a:t>
              </a:r>
              <a:r>
                <a:rPr lang="en-US" altLang="ko-KR" sz="1200" smtClean="0"/>
                <a:t>4~5</a:t>
              </a:r>
              <a:r>
                <a:rPr lang="ko-KR" altLang="en-US" sz="1200" smtClean="0"/>
                <a:t>개 정도 슬라이드로 표시해줌</a:t>
              </a:r>
              <a:endParaRPr lang="ko-KR" altLang="en-US" sz="1200"/>
            </a:p>
          </p:txBody>
        </p:sp>
        <p:cxnSp>
          <p:nvCxnSpPr>
            <p:cNvPr id="25" name="직선 연결선 24"/>
            <p:cNvCxnSpPr>
              <a:endCxn id="172" idx="1"/>
            </p:cNvCxnSpPr>
            <p:nvPr/>
          </p:nvCxnSpPr>
          <p:spPr>
            <a:xfrm flipV="1">
              <a:off x="4133505" y="5819391"/>
              <a:ext cx="639709" cy="332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6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89360" y="957777"/>
            <a:ext cx="4601329" cy="3336316"/>
            <a:chOff x="290748" y="887505"/>
            <a:chExt cx="4601329" cy="3336316"/>
          </a:xfrm>
        </p:grpSpPr>
        <p:pic>
          <p:nvPicPr>
            <p:cNvPr id="2050" name="Picture 2" descr="무료] 안드로이드 스튜디오로 안드로이드 앱 만들기 - 인프런 | 강의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48" y="1228164"/>
              <a:ext cx="4601329" cy="299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90749" y="887505"/>
              <a:ext cx="4103396" cy="3406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smtClean="0">
                  <a:solidFill>
                    <a:srgbClr val="183E63"/>
                  </a:solidFill>
                </a:rPr>
                <a:t>개발툴 </a:t>
              </a:r>
              <a:r>
                <a:rPr lang="en-US" altLang="ko-KR" sz="1600" smtClean="0">
                  <a:solidFill>
                    <a:srgbClr val="183E63"/>
                  </a:solidFill>
                </a:rPr>
                <a:t>: Android Studio</a:t>
              </a:r>
              <a:endParaRPr lang="ko-KR" altLang="en-US">
                <a:solidFill>
                  <a:srgbClr val="183E63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380049" y="3307977"/>
            <a:ext cx="4867835" cy="3168691"/>
            <a:chOff x="4684894" y="3236259"/>
            <a:chExt cx="4867835" cy="3168691"/>
          </a:xfrm>
        </p:grpSpPr>
        <p:sp>
          <p:nvSpPr>
            <p:cNvPr id="6" name="직사각형 5"/>
            <p:cNvSpPr/>
            <p:nvPr/>
          </p:nvSpPr>
          <p:spPr>
            <a:xfrm>
              <a:off x="4684894" y="3236259"/>
              <a:ext cx="4867835" cy="277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smtClean="0">
                  <a:solidFill>
                    <a:srgbClr val="183E63"/>
                  </a:solidFill>
                </a:rPr>
                <a:t>Java SDK : jdk-6u17-windows-i586.exe</a:t>
              </a:r>
              <a:endParaRPr lang="en-US" altLang="ko-KR" sz="1600">
                <a:solidFill>
                  <a:srgbClr val="183E63"/>
                </a:solidFill>
              </a:endParaRPr>
            </a:p>
          </p:txBody>
        </p:sp>
        <p:pic>
          <p:nvPicPr>
            <p:cNvPr id="2052" name="Picture 4" descr="CentOS에 JDK 설치하기 | jslee's blo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895" y="3514165"/>
              <a:ext cx="4581492" cy="2890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90749" y="198888"/>
            <a:ext cx="2351235" cy="56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/>
              <a:t>개발 환경</a:t>
            </a:r>
            <a:endParaRPr lang="ko-KR" altLang="en-US" b="1"/>
          </a:p>
        </p:txBody>
      </p:sp>
      <p:grpSp>
        <p:nvGrpSpPr>
          <p:cNvPr id="10" name="그룹 9"/>
          <p:cNvGrpSpPr/>
          <p:nvPr/>
        </p:nvGrpSpPr>
        <p:grpSpPr>
          <a:xfrm>
            <a:off x="7813966" y="417192"/>
            <a:ext cx="3256249" cy="2304321"/>
            <a:chOff x="7924603" y="478888"/>
            <a:chExt cx="3256249" cy="2304321"/>
          </a:xfrm>
        </p:grpSpPr>
        <p:pic>
          <p:nvPicPr>
            <p:cNvPr id="2054" name="Picture 6" descr="아마존 웹 서비스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7210" y="993572"/>
              <a:ext cx="2991037" cy="178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7924603" y="478888"/>
              <a:ext cx="3256249" cy="277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smtClean="0">
                  <a:solidFill>
                    <a:srgbClr val="183E63"/>
                  </a:solidFill>
                </a:rPr>
                <a:t>DB</a:t>
              </a:r>
              <a:r>
                <a:rPr lang="ko-KR" altLang="en-US" sz="1600" smtClean="0">
                  <a:solidFill>
                    <a:srgbClr val="183E63"/>
                  </a:solidFill>
                </a:rPr>
                <a:t>서버 </a:t>
              </a:r>
              <a:r>
                <a:rPr lang="en-US" altLang="ko-KR" sz="1600" smtClean="0">
                  <a:solidFill>
                    <a:srgbClr val="183E63"/>
                  </a:solidFill>
                </a:rPr>
                <a:t>: Amazon Web Services</a:t>
              </a:r>
              <a:endParaRPr lang="en-US" altLang="ko-KR" sz="1600">
                <a:solidFill>
                  <a:srgbClr val="183E6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1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267512"/>
              </p:ext>
            </p:extLst>
          </p:nvPr>
        </p:nvGraphicFramePr>
        <p:xfrm>
          <a:off x="348938" y="1487977"/>
          <a:ext cx="11230690" cy="36492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552">
                  <a:extLst>
                    <a:ext uri="{9D8B030D-6E8A-4147-A177-3AD203B41FA5}">
                      <a16:colId xmlns:a16="http://schemas.microsoft.com/office/drawing/2014/main" val="3304420976"/>
                    </a:ext>
                  </a:extLst>
                </a:gridCol>
                <a:gridCol w="1444506">
                  <a:extLst>
                    <a:ext uri="{9D8B030D-6E8A-4147-A177-3AD203B41FA5}">
                      <a16:colId xmlns:a16="http://schemas.microsoft.com/office/drawing/2014/main" val="3142675527"/>
                    </a:ext>
                  </a:extLst>
                </a:gridCol>
                <a:gridCol w="1014153">
                  <a:extLst>
                    <a:ext uri="{9D8B030D-6E8A-4147-A177-3AD203B41FA5}">
                      <a16:colId xmlns:a16="http://schemas.microsoft.com/office/drawing/2014/main" val="259877382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034100721"/>
                    </a:ext>
                  </a:extLst>
                </a:gridCol>
                <a:gridCol w="1658813">
                  <a:extLst>
                    <a:ext uri="{9D8B030D-6E8A-4147-A177-3AD203B41FA5}">
                      <a16:colId xmlns:a16="http://schemas.microsoft.com/office/drawing/2014/main" val="3030940814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644672942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4046703805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4049754536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4279102464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060422923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225056153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1451153626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1853149430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1387646743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542536695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2213673381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536083154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78837090"/>
                    </a:ext>
                  </a:extLst>
                </a:gridCol>
                <a:gridCol w="364839">
                  <a:extLst>
                    <a:ext uri="{9D8B030D-6E8A-4147-A177-3AD203B41FA5}">
                      <a16:colId xmlns:a16="http://schemas.microsoft.com/office/drawing/2014/main" val="3356328591"/>
                    </a:ext>
                  </a:extLst>
                </a:gridCol>
              </a:tblGrid>
              <a:tr h="97968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업무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기간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시작일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종료일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22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26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</a:rPr>
                        <a:t>일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vert="vert27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83E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4202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팀 빌딩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2021-03-02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98345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요구 사항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3516149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설계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096476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DB </a:t>
                      </a:r>
                      <a:r>
                        <a:rPr lang="ko-KR" altLang="en-US" sz="1100" u="none" strike="noStrike">
                          <a:effectLst/>
                        </a:rPr>
                        <a:t>구축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62033881"/>
                  </a:ext>
                </a:extLst>
              </a:tr>
              <a:tr h="2966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서버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2021-04-19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29824"/>
                  </a:ext>
                </a:extLst>
              </a:tr>
              <a:tr h="3122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어플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2021-03-23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6148043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테스트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820843"/>
                  </a:ext>
                </a:extLst>
              </a:tr>
              <a:tr h="3434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마무리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2021-05-18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2021-06-07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50621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90749" y="927976"/>
            <a:ext cx="2351235" cy="560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rgbClr val="0070C0"/>
                </a:solidFill>
              </a:rPr>
              <a:t>개발 </a:t>
            </a:r>
            <a:r>
              <a:rPr lang="ko-KR" altLang="en-US" b="1" smtClean="0">
                <a:solidFill>
                  <a:srgbClr val="0070C0"/>
                </a:solidFill>
              </a:rPr>
              <a:t>일정</a:t>
            </a:r>
            <a:endParaRPr lang="ko-KR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7599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9860000" flipH="1">
            <a:off x="-599998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 flipH="1">
            <a:off x="716551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8064595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860000" flipH="1">
            <a:off x="2924202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향후계획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1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0" y="2336480"/>
            <a:ext cx="12192000" cy="2069543"/>
          </a:xfrm>
          <a:prstGeom prst="rect">
            <a:avLst/>
          </a:prstGeom>
          <a:solidFill>
            <a:srgbClr val="A8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smtClean="0"/>
              <a:t>기대효과</a:t>
            </a:r>
            <a:endParaRPr lang="ko-KR" altLang="en-US" sz="4400" b="1"/>
          </a:p>
        </p:txBody>
      </p:sp>
      <p:grpSp>
        <p:nvGrpSpPr>
          <p:cNvPr id="3" name="그룹 2"/>
          <p:cNvGrpSpPr/>
          <p:nvPr/>
        </p:nvGrpSpPr>
        <p:grpSpPr>
          <a:xfrm>
            <a:off x="506617" y="491850"/>
            <a:ext cx="2892016" cy="5760000"/>
            <a:chOff x="7802660" y="403629"/>
            <a:chExt cx="2892016" cy="576000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802660" y="403629"/>
              <a:ext cx="2892016" cy="5760000"/>
            </a:xfrm>
            <a:prstGeom prst="roundRect">
              <a:avLst>
                <a:gd name="adj" fmla="val 25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802660" y="403629"/>
              <a:ext cx="2880000" cy="36991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2660" y="773545"/>
              <a:ext cx="2880000" cy="1511144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9068659" y="2181823"/>
              <a:ext cx="347957" cy="55254"/>
              <a:chOff x="5619465" y="2165947"/>
              <a:chExt cx="438440" cy="69621"/>
            </a:xfr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타원 50"/>
              <p:cNvSpPr/>
              <p:nvPr/>
            </p:nvSpPr>
            <p:spPr>
              <a:xfrm>
                <a:off x="5619465" y="2165947"/>
                <a:ext cx="69622" cy="69621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712331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805190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898049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988283" y="2165947"/>
                <a:ext cx="69622" cy="69621"/>
              </a:xfrm>
              <a:prstGeom prst="ellips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879758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885285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1ABC9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717162" y="232317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880246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79758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717162" y="3134707"/>
              <a:ext cx="890155" cy="780703"/>
            </a:xfrm>
            <a:prstGeom prst="roundRect">
              <a:avLst>
                <a:gd name="adj" fmla="val 9576"/>
              </a:avLst>
            </a:prstGeom>
            <a:solidFill>
              <a:srgbClr val="2C3E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879143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공지사항</a:t>
              </a:r>
              <a:endParaRPr lang="ko-KR" altLang="en-US" b="1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87718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회원정보</a:t>
              </a:r>
              <a:endParaRPr lang="ko-KR" altLang="en-US" b="1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819595" y="2854674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단체소개</a:t>
              </a:r>
              <a:endParaRPr lang="ko-KR" altLang="en-US" b="1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961807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행사앨범</a:t>
              </a:r>
              <a:endParaRPr lang="ko-KR" altLang="en-US" b="1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90001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단체일정</a:t>
              </a:r>
              <a:endParaRPr lang="ko-KR" altLang="en-US" b="1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819595" y="3685347"/>
              <a:ext cx="685288" cy="160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smtClean="0"/>
                <a:t>게시판</a:t>
              </a:r>
              <a:endParaRPr lang="ko-KR" altLang="en-US" b="1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7914796" y="537318"/>
              <a:ext cx="138459" cy="137610"/>
              <a:chOff x="8760379" y="477115"/>
              <a:chExt cx="191193" cy="19002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8760379" y="477115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760379" y="549851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760379" y="621416"/>
                <a:ext cx="191193" cy="45719"/>
              </a:xfrm>
              <a:prstGeom prst="rect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8617581" y="514174"/>
              <a:ext cx="1250156" cy="167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단체이름</a:t>
              </a:r>
              <a:endParaRPr lang="ko-KR" altLang="en-US" sz="9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869862" y="3951982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공지사항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7869862" y="4194579"/>
              <a:ext cx="2723804" cy="257694"/>
              <a:chOff x="5397730" y="4182956"/>
              <a:chExt cx="2723804" cy="257694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사각형 46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869862" y="4468554"/>
              <a:ext cx="2723804" cy="257694"/>
              <a:chOff x="5397730" y="4182956"/>
              <a:chExt cx="2723804" cy="257694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869862" y="4733865"/>
              <a:ext cx="2723804" cy="257694"/>
              <a:chOff x="5397730" y="4182956"/>
              <a:chExt cx="2723804" cy="25769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5397730" y="4182956"/>
                <a:ext cx="2723803" cy="25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2021</a:t>
                </a:r>
                <a:r>
                  <a:rPr lang="ko-KR" altLang="en-US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년도 </a:t>
                </a:r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Work Shop</a:t>
                </a:r>
                <a:r>
                  <a:rPr lang="ko-KR" altLang="en-US" sz="10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                                              </a:t>
                </a: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5437727" y="4440650"/>
                <a:ext cx="2642241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7234648" y="4207131"/>
                <a:ext cx="886886" cy="233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700" smtClean="0">
                    <a:solidFill>
                      <a:schemeClr val="bg1">
                        <a:lumMod val="6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2020.03.11</a:t>
                </a:r>
                <a:endParaRPr lang="ko-KR" altLang="en-US" sz="70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십자형 26"/>
            <p:cNvSpPr/>
            <p:nvPr/>
          </p:nvSpPr>
          <p:spPr>
            <a:xfrm>
              <a:off x="10438409" y="4038897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846217" y="5013297"/>
              <a:ext cx="2723803" cy="2576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smtClean="0">
                  <a:solidFill>
                    <a:srgbClr val="2C3E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행사앨범                                               </a:t>
              </a:r>
              <a:endParaRPr lang="ko-KR" altLang="en-US" sz="1050">
                <a:solidFill>
                  <a:srgbClr val="2C3E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십자형 28"/>
            <p:cNvSpPr/>
            <p:nvPr/>
          </p:nvSpPr>
          <p:spPr>
            <a:xfrm>
              <a:off x="10414764" y="5100212"/>
              <a:ext cx="113691" cy="113691"/>
            </a:xfrm>
            <a:prstGeom prst="plus">
              <a:avLst>
                <a:gd name="adj" fmla="val 4275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7925882" y="5270991"/>
              <a:ext cx="2602574" cy="806058"/>
            </a:xfrm>
            <a:prstGeom prst="roundRect">
              <a:avLst>
                <a:gd name="adj" fmla="val 437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7802660" y="403629"/>
              <a:ext cx="2880000" cy="5760000"/>
            </a:xfrm>
            <a:prstGeom prst="roundRect">
              <a:avLst>
                <a:gd name="adj" fmla="val 3303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3246" y="531878"/>
              <a:ext cx="130420" cy="154719"/>
            </a:xfrm>
            <a:prstGeom prst="rect">
              <a:avLst/>
            </a:prstGeom>
          </p:spPr>
        </p:pic>
        <p:sp>
          <p:nvSpPr>
            <p:cNvPr id="33" name="타원 32"/>
            <p:cNvSpPr/>
            <p:nvPr/>
          </p:nvSpPr>
          <p:spPr>
            <a:xfrm>
              <a:off x="10528456" y="529435"/>
              <a:ext cx="85783" cy="85783"/>
            </a:xfrm>
            <a:prstGeom prst="ellipse">
              <a:avLst/>
            </a:prstGeom>
            <a:solidFill>
              <a:srgbClr val="E74C3C"/>
            </a:solidFill>
            <a:ln>
              <a:solidFill>
                <a:srgbClr val="E74C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444644" y="534294"/>
              <a:ext cx="250032" cy="77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smtClean="0"/>
                <a:t>12</a:t>
              </a:r>
              <a:endParaRPr lang="ko-KR" altLang="en-US" sz="160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072415" y="2477632"/>
              <a:ext cx="298743" cy="335981"/>
              <a:chOff x="5674380" y="2402653"/>
              <a:chExt cx="344346" cy="391817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5789120" y="2694109"/>
                <a:ext cx="100361" cy="10036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4380" y="2402653"/>
                <a:ext cx="344346" cy="344346"/>
              </a:xfrm>
              <a:prstGeom prst="rect">
                <a:avLst/>
              </a:prstGeom>
            </p:spPr>
          </p:pic>
        </p:grp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0413" y="3305962"/>
              <a:ext cx="370923" cy="301375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744776" y="642093"/>
            <a:ext cx="5890293" cy="143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유저 친화적인 편리한 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기존 대학교 동창회 및 동문회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등에서 쉽게 관리할 수 있게 어플 제작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545895" y="2854602"/>
            <a:ext cx="3261433" cy="2772413"/>
            <a:chOff x="1892190" y="1643726"/>
            <a:chExt cx="3261433" cy="2772413"/>
          </a:xfrm>
        </p:grpSpPr>
        <p:grpSp>
          <p:nvGrpSpPr>
            <p:cNvPr id="59" name="그룹 58"/>
            <p:cNvGrpSpPr/>
            <p:nvPr/>
          </p:nvGrpSpPr>
          <p:grpSpPr>
            <a:xfrm>
              <a:off x="2383352" y="1643726"/>
              <a:ext cx="892613" cy="1035431"/>
              <a:chOff x="2564962" y="1587938"/>
              <a:chExt cx="1740776" cy="2019300"/>
            </a:xfrm>
          </p:grpSpPr>
          <p:sp>
            <p:nvSpPr>
              <p:cNvPr id="102" name="육각형 101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4" name="도넛 103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막힌 원호 104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그룹 59"/>
            <p:cNvGrpSpPr/>
            <p:nvPr/>
          </p:nvGrpSpPr>
          <p:grpSpPr>
            <a:xfrm>
              <a:off x="3323152" y="1643726"/>
              <a:ext cx="892613" cy="1035431"/>
              <a:chOff x="2564962" y="1587938"/>
              <a:chExt cx="1740776" cy="2019300"/>
            </a:xfrm>
          </p:grpSpPr>
          <p:sp>
            <p:nvSpPr>
              <p:cNvPr id="98" name="육각형 97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9" name="그룹 98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0" name="도넛 99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막힌 원호 100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1" name="그룹 60"/>
            <p:cNvGrpSpPr/>
            <p:nvPr/>
          </p:nvGrpSpPr>
          <p:grpSpPr>
            <a:xfrm>
              <a:off x="4261010" y="1643726"/>
              <a:ext cx="892613" cy="1035431"/>
              <a:chOff x="2564962" y="1587938"/>
              <a:chExt cx="1740776" cy="2019300"/>
            </a:xfrm>
          </p:grpSpPr>
          <p:sp>
            <p:nvSpPr>
              <p:cNvPr id="94" name="육각형 93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96" name="도넛 95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막힌 원호 96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2" name="그룹 61"/>
            <p:cNvGrpSpPr/>
            <p:nvPr/>
          </p:nvGrpSpPr>
          <p:grpSpPr>
            <a:xfrm>
              <a:off x="2859602" y="2510501"/>
              <a:ext cx="892613" cy="1035431"/>
              <a:chOff x="2564962" y="1587938"/>
              <a:chExt cx="1740776" cy="2019300"/>
            </a:xfrm>
          </p:grpSpPr>
          <p:sp>
            <p:nvSpPr>
              <p:cNvPr id="90" name="육각형 89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92" name="도넛 91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막힌 원호 92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그룹 62"/>
            <p:cNvGrpSpPr/>
            <p:nvPr/>
          </p:nvGrpSpPr>
          <p:grpSpPr>
            <a:xfrm>
              <a:off x="3799402" y="2510501"/>
              <a:ext cx="892613" cy="1035431"/>
              <a:chOff x="2564962" y="1587938"/>
              <a:chExt cx="1740776" cy="2019300"/>
            </a:xfrm>
          </p:grpSpPr>
          <p:sp>
            <p:nvSpPr>
              <p:cNvPr id="86" name="육각형 8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8" name="도넛 8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막힌 원호 8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4" name="그룹 63"/>
            <p:cNvGrpSpPr/>
            <p:nvPr/>
          </p:nvGrpSpPr>
          <p:grpSpPr>
            <a:xfrm>
              <a:off x="2383352" y="3380708"/>
              <a:ext cx="892613" cy="1035431"/>
              <a:chOff x="2564962" y="1587938"/>
              <a:chExt cx="1740776" cy="2019300"/>
            </a:xfrm>
          </p:grpSpPr>
          <p:sp>
            <p:nvSpPr>
              <p:cNvPr id="82" name="육각형 81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4" name="도넛 83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막힌 원호 84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4261010" y="3380708"/>
              <a:ext cx="892613" cy="1035431"/>
              <a:chOff x="2564962" y="1587938"/>
              <a:chExt cx="1740776" cy="2019300"/>
            </a:xfrm>
          </p:grpSpPr>
          <p:sp>
            <p:nvSpPr>
              <p:cNvPr id="78" name="육각형 77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80" name="도넛 79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막힌 원호 80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그룹 66"/>
            <p:cNvGrpSpPr/>
            <p:nvPr/>
          </p:nvGrpSpPr>
          <p:grpSpPr>
            <a:xfrm>
              <a:off x="1892190" y="2510501"/>
              <a:ext cx="892613" cy="1035431"/>
              <a:chOff x="2564962" y="1587938"/>
              <a:chExt cx="1740776" cy="2019300"/>
            </a:xfrm>
          </p:grpSpPr>
          <p:sp>
            <p:nvSpPr>
              <p:cNvPr id="70" name="육각형 69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72" name="도넛 71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막힌 원호 72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06" name="직사각형 105"/>
          <p:cNvSpPr/>
          <p:nvPr/>
        </p:nvSpPr>
        <p:spPr>
          <a:xfrm>
            <a:off x="7944430" y="5756528"/>
            <a:ext cx="4297054" cy="952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이를 통해 많은 사용자들을 유치하여</a:t>
            </a:r>
            <a:endParaRPr lang="en-US" altLang="ko-KR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수익을 창출할 예정입니다</a:t>
            </a:r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14" y="3528487"/>
            <a:ext cx="4042225" cy="40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" grpId="0"/>
      <p:bldP spid="1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75" y="143436"/>
            <a:ext cx="6038850" cy="50292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4679575"/>
            <a:ext cx="12192000" cy="1443319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우선 구글스토어에 출시 후 여유가 있을 경우 앱스토어에도 출시 계획 중입니다</a:t>
            </a:r>
            <a:r>
              <a:rPr lang="en-US" altLang="ko-KR" sz="2000" smtClean="0"/>
              <a:t>.</a:t>
            </a:r>
            <a:r>
              <a:rPr lang="ko-KR" altLang="en-US" sz="2000" smtClean="0"/>
              <a:t>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467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81200" y="1519517"/>
            <a:ext cx="8229600" cy="3818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감사합니다</a:t>
            </a:r>
            <a:r>
              <a:rPr lang="en-US" altLang="ko-KR" sz="800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ko-KR" altLang="en-US" sz="80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7" y="-4716"/>
            <a:ext cx="7431314" cy="6862716"/>
          </a:xfrm>
          <a:prstGeom prst="rect">
            <a:avLst/>
          </a:prstGeom>
          <a:solidFill>
            <a:srgbClr val="00A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431314" y="0"/>
            <a:ext cx="4760686" cy="6862713"/>
            <a:chOff x="7431314" y="-4714"/>
            <a:chExt cx="4760686" cy="6862713"/>
          </a:xfrm>
        </p:grpSpPr>
        <p:sp>
          <p:nvSpPr>
            <p:cNvPr id="5" name="직사각형 4"/>
            <p:cNvSpPr/>
            <p:nvPr/>
          </p:nvSpPr>
          <p:spPr>
            <a:xfrm>
              <a:off x="7431314" y="-4714"/>
              <a:ext cx="4760686" cy="6862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229599" y="1378857"/>
              <a:ext cx="1785258" cy="3018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600" b="1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</a:t>
              </a:r>
              <a:endParaRPr lang="en-US" altLang="ko-KR" sz="96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9600" b="1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차</a:t>
              </a:r>
              <a:endParaRPr lang="ko-KR" altLang="en-US" sz="9600" b="1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5400000">
              <a:off x="7830457" y="3616601"/>
              <a:ext cx="5239657" cy="899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spc="1000" smtClean="0">
                  <a:solidFill>
                    <a:srgbClr val="183E6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contents</a:t>
              </a:r>
              <a:endParaRPr lang="ko-KR" altLang="en-US" sz="4800" spc="100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-907" y="335779"/>
            <a:ext cx="6139542" cy="6181725"/>
            <a:chOff x="0" y="345205"/>
            <a:chExt cx="6139542" cy="6181725"/>
          </a:xfrm>
        </p:grpSpPr>
        <p:sp>
          <p:nvSpPr>
            <p:cNvPr id="9" name="직사각형 8"/>
            <p:cNvSpPr/>
            <p:nvPr/>
          </p:nvSpPr>
          <p:spPr>
            <a:xfrm>
              <a:off x="0" y="345205"/>
              <a:ext cx="6139542" cy="6181725"/>
            </a:xfrm>
            <a:prstGeom prst="rect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2886" y="429726"/>
              <a:ext cx="5101771" cy="58412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멤버소개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과제목적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과제내용</a:t>
              </a:r>
              <a:endParaRPr lang="en-US" altLang="ko-KR" sz="4000" b="1" spc="1200" smtClean="0">
                <a:solidFill>
                  <a:srgbClr val="183E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</a:t>
              </a:r>
              <a:r>
                <a:rPr lang="ko-KR" altLang="en-US" sz="4000" b="1" spc="1200" smtClean="0">
                  <a:solidFill>
                    <a:srgbClr val="183E6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향후계획</a:t>
              </a:r>
              <a:endParaRPr lang="ko-KR" altLang="en-US" sz="4000" b="1" spc="1200">
                <a:solidFill>
                  <a:srgbClr val="183E6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4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740000">
            <a:off x="-147600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89438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891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740000">
            <a:off x="5462598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멤버소개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2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/>
          <p:cNvSpPr/>
          <p:nvPr/>
        </p:nvSpPr>
        <p:spPr>
          <a:xfrm rot="1895003">
            <a:off x="-1068561" y="-1901261"/>
            <a:ext cx="4567558" cy="8535087"/>
          </a:xfrm>
          <a:prstGeom prst="rect">
            <a:avLst/>
          </a:prstGeom>
          <a:solidFill>
            <a:srgbClr val="EEF8FC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2256987" y="1390650"/>
            <a:ext cx="1740776" cy="2019300"/>
            <a:chOff x="2564962" y="1587938"/>
            <a:chExt cx="1740776" cy="2019300"/>
          </a:xfrm>
        </p:grpSpPr>
        <p:sp>
          <p:nvSpPr>
            <p:cNvPr id="10" name="육각형 9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47" name="도넛 46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막힌 원호 47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3254813" y="3206124"/>
            <a:ext cx="1740776" cy="2019300"/>
            <a:chOff x="2564962" y="1587938"/>
            <a:chExt cx="1740776" cy="2019300"/>
          </a:xfrm>
        </p:grpSpPr>
        <p:sp>
          <p:nvSpPr>
            <p:cNvPr id="52" name="육각형 51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54" name="도넛 53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막힌 원호 54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5250465" y="3206124"/>
            <a:ext cx="1740776" cy="2019300"/>
            <a:chOff x="2564962" y="1587938"/>
            <a:chExt cx="1740776" cy="2019300"/>
          </a:xfrm>
        </p:grpSpPr>
        <p:sp>
          <p:nvSpPr>
            <p:cNvPr id="57" name="육각형 56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59" name="도넛 58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막힌 원호 59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6248291" y="1390650"/>
            <a:ext cx="1740776" cy="2019300"/>
            <a:chOff x="2564962" y="1587938"/>
            <a:chExt cx="1740776" cy="2019300"/>
          </a:xfrm>
        </p:grpSpPr>
        <p:sp>
          <p:nvSpPr>
            <p:cNvPr id="62" name="육각형 61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41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64" name="도넛 63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막힌 원호 64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8243943" y="1390650"/>
            <a:ext cx="1740776" cy="2019300"/>
            <a:chOff x="2564962" y="1587938"/>
            <a:chExt cx="1740776" cy="2019300"/>
          </a:xfrm>
        </p:grpSpPr>
        <p:sp>
          <p:nvSpPr>
            <p:cNvPr id="67" name="육각형 66"/>
            <p:cNvSpPr/>
            <p:nvPr/>
          </p:nvSpPr>
          <p:spPr>
            <a:xfrm rot="5400000">
              <a:off x="2425700" y="1727200"/>
              <a:ext cx="2019300" cy="1740776"/>
            </a:xfrm>
            <a:prstGeom prst="hexagon">
              <a:avLst/>
            </a:prstGeom>
            <a:solidFill>
              <a:srgbClr val="00A7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042233" y="2073748"/>
              <a:ext cx="786234" cy="1238215"/>
              <a:chOff x="2829144" y="-63062"/>
              <a:chExt cx="1740776" cy="2741492"/>
            </a:xfrm>
          </p:grpSpPr>
          <p:sp>
            <p:nvSpPr>
              <p:cNvPr id="69" name="도넛 68"/>
              <p:cNvSpPr/>
              <p:nvPr/>
            </p:nvSpPr>
            <p:spPr>
              <a:xfrm>
                <a:off x="3153651" y="-63062"/>
                <a:ext cx="1091762" cy="1091762"/>
              </a:xfrm>
              <a:prstGeom prst="donut">
                <a:avLst>
                  <a:gd name="adj" fmla="val 103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막힌 원호 69"/>
              <p:cNvSpPr/>
              <p:nvPr/>
            </p:nvSpPr>
            <p:spPr>
              <a:xfrm>
                <a:off x="2829144" y="1078230"/>
                <a:ext cx="1740776" cy="1600200"/>
              </a:xfrm>
              <a:prstGeom prst="blockArc">
                <a:avLst>
                  <a:gd name="adj1" fmla="val 10800000"/>
                  <a:gd name="adj2" fmla="val 21332694"/>
                  <a:gd name="adj3" fmla="val 612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4" name="직사각형 73"/>
          <p:cNvSpPr/>
          <p:nvPr/>
        </p:nvSpPr>
        <p:spPr>
          <a:xfrm>
            <a:off x="630296" y="183330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이도희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2015110838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6648" y="45566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최유진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2018113229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002954" y="4930149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오명성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2016116958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617252" y="4930149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김보찬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2018111345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984719" y="1833300"/>
            <a:ext cx="1626691" cy="1072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천즈지엔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2017117525</a:t>
            </a:r>
          </a:p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컴퓨터학부</a:t>
            </a:r>
            <a:endParaRPr lang="en-US" altLang="ko-KR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 rot="21228185">
            <a:off x="-94399" y="-333839"/>
            <a:ext cx="12131594" cy="6897029"/>
          </a:xfrm>
          <a:prstGeom prst="rect">
            <a:avLst/>
          </a:prstGeom>
          <a:noFill/>
          <a:ln w="28575">
            <a:solidFill>
              <a:srgbClr val="183E6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육각형 98"/>
          <p:cNvSpPr/>
          <p:nvPr/>
        </p:nvSpPr>
        <p:spPr>
          <a:xfrm rot="6300000">
            <a:off x="9639017" y="4617879"/>
            <a:ext cx="2737182" cy="2359640"/>
          </a:xfrm>
          <a:prstGeom prst="hexagon">
            <a:avLst/>
          </a:prstGeom>
          <a:solidFill>
            <a:srgbClr val="B3E4F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육각형 102"/>
          <p:cNvSpPr/>
          <p:nvPr/>
        </p:nvSpPr>
        <p:spPr>
          <a:xfrm rot="5400000">
            <a:off x="-889930" y="4876606"/>
            <a:ext cx="2737182" cy="2359640"/>
          </a:xfrm>
          <a:prstGeom prst="hexagon">
            <a:avLst/>
          </a:prstGeom>
          <a:solidFill>
            <a:srgbClr val="B3E4F2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9" grpId="0"/>
      <p:bldP spid="80" grpId="0"/>
      <p:bldP spid="81" grpId="0"/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47599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9860000" flipH="1">
            <a:off x="-599998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 flipH="1">
            <a:off x="716551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8064595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860000" flipH="1">
            <a:off x="2924202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과제목적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/>
          <p:cNvSpPr/>
          <p:nvPr/>
        </p:nvSpPr>
        <p:spPr>
          <a:xfrm>
            <a:off x="7443565" y="5048574"/>
            <a:ext cx="3606799" cy="1041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 동창회 인원에게 연락하려면 연락처 필요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29689" y="1181798"/>
            <a:ext cx="5608283" cy="4049679"/>
            <a:chOff x="1082039" y="915098"/>
            <a:chExt cx="5608283" cy="4049679"/>
          </a:xfrm>
        </p:grpSpPr>
        <p:grpSp>
          <p:nvGrpSpPr>
            <p:cNvPr id="35" name="그룹 34"/>
            <p:cNvGrpSpPr/>
            <p:nvPr/>
          </p:nvGrpSpPr>
          <p:grpSpPr>
            <a:xfrm>
              <a:off x="2383352" y="1643726"/>
              <a:ext cx="892613" cy="1035431"/>
              <a:chOff x="2564962" y="1587938"/>
              <a:chExt cx="1740776" cy="2019300"/>
            </a:xfrm>
          </p:grpSpPr>
          <p:sp>
            <p:nvSpPr>
              <p:cNvPr id="36" name="육각형 3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38" name="도넛 3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막힌 원호 3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그룹 39"/>
            <p:cNvGrpSpPr/>
            <p:nvPr/>
          </p:nvGrpSpPr>
          <p:grpSpPr>
            <a:xfrm>
              <a:off x="3323152" y="1643726"/>
              <a:ext cx="892613" cy="1035431"/>
              <a:chOff x="2564962" y="1587938"/>
              <a:chExt cx="1740776" cy="2019300"/>
            </a:xfrm>
          </p:grpSpPr>
          <p:sp>
            <p:nvSpPr>
              <p:cNvPr id="41" name="육각형 40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43" name="도넛 42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막힌 원호 43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0" name="그룹 89"/>
            <p:cNvGrpSpPr/>
            <p:nvPr/>
          </p:nvGrpSpPr>
          <p:grpSpPr>
            <a:xfrm>
              <a:off x="4261010" y="1643726"/>
              <a:ext cx="892613" cy="1035431"/>
              <a:chOff x="2564962" y="1587938"/>
              <a:chExt cx="1740776" cy="2019300"/>
            </a:xfrm>
          </p:grpSpPr>
          <p:sp>
            <p:nvSpPr>
              <p:cNvPr id="91" name="육각형 90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93" name="도넛 92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막힌 원호 93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0" name="그룹 99"/>
            <p:cNvGrpSpPr/>
            <p:nvPr/>
          </p:nvGrpSpPr>
          <p:grpSpPr>
            <a:xfrm>
              <a:off x="2859602" y="2510501"/>
              <a:ext cx="892613" cy="1035431"/>
              <a:chOff x="2564962" y="1587938"/>
              <a:chExt cx="1740776" cy="2019300"/>
            </a:xfrm>
          </p:grpSpPr>
          <p:sp>
            <p:nvSpPr>
              <p:cNvPr id="101" name="육각형 100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3" name="도넛 102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막힌 원호 103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5" name="그룹 104"/>
            <p:cNvGrpSpPr/>
            <p:nvPr/>
          </p:nvGrpSpPr>
          <p:grpSpPr>
            <a:xfrm>
              <a:off x="3799402" y="2510501"/>
              <a:ext cx="892613" cy="1035431"/>
              <a:chOff x="2564962" y="1587938"/>
              <a:chExt cx="1740776" cy="2019300"/>
            </a:xfrm>
          </p:grpSpPr>
          <p:sp>
            <p:nvSpPr>
              <p:cNvPr id="106" name="육각형 10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7" name="그룹 10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08" name="도넛 10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막힌 원호 10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0" name="그룹 119"/>
            <p:cNvGrpSpPr/>
            <p:nvPr/>
          </p:nvGrpSpPr>
          <p:grpSpPr>
            <a:xfrm>
              <a:off x="2383352" y="3380708"/>
              <a:ext cx="892613" cy="1035431"/>
              <a:chOff x="2564962" y="1587938"/>
              <a:chExt cx="1740776" cy="2019300"/>
            </a:xfrm>
          </p:grpSpPr>
          <p:sp>
            <p:nvSpPr>
              <p:cNvPr id="121" name="육각형 120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2" name="그룹 121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23" name="도넛 122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막힌 원호 123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0" name="그룹 129"/>
            <p:cNvGrpSpPr/>
            <p:nvPr/>
          </p:nvGrpSpPr>
          <p:grpSpPr>
            <a:xfrm>
              <a:off x="4261010" y="3380708"/>
              <a:ext cx="892613" cy="1035431"/>
              <a:chOff x="2564962" y="1587938"/>
              <a:chExt cx="1740776" cy="2019300"/>
            </a:xfrm>
          </p:grpSpPr>
          <p:sp>
            <p:nvSpPr>
              <p:cNvPr id="131" name="육각형 130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33" name="도넛 132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막힌 원호 133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그룹 134"/>
            <p:cNvGrpSpPr/>
            <p:nvPr/>
          </p:nvGrpSpPr>
          <p:grpSpPr>
            <a:xfrm>
              <a:off x="5198868" y="3380708"/>
              <a:ext cx="892613" cy="1035431"/>
              <a:chOff x="2564962" y="1587938"/>
              <a:chExt cx="1740776" cy="2019300"/>
            </a:xfrm>
          </p:grpSpPr>
          <p:sp>
            <p:nvSpPr>
              <p:cNvPr id="136" name="육각형 13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38" name="도넛 13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막힌 원호 13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55" name="그룹 154"/>
            <p:cNvGrpSpPr/>
            <p:nvPr/>
          </p:nvGrpSpPr>
          <p:grpSpPr>
            <a:xfrm>
              <a:off x="1892190" y="2510501"/>
              <a:ext cx="892613" cy="1035431"/>
              <a:chOff x="2564962" y="1587938"/>
              <a:chExt cx="1740776" cy="2019300"/>
            </a:xfrm>
          </p:grpSpPr>
          <p:sp>
            <p:nvSpPr>
              <p:cNvPr id="156" name="육각형 155"/>
              <p:cNvSpPr/>
              <p:nvPr/>
            </p:nvSpPr>
            <p:spPr>
              <a:xfrm rot="5400000">
                <a:off x="2425700" y="1727200"/>
                <a:ext cx="2019300" cy="1740776"/>
              </a:xfrm>
              <a:prstGeom prst="hexagon">
                <a:avLst/>
              </a:prstGeom>
              <a:solidFill>
                <a:srgbClr val="00A7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3042233" y="2073748"/>
                <a:ext cx="786234" cy="1238215"/>
                <a:chOff x="2829144" y="-63062"/>
                <a:chExt cx="1740776" cy="2741492"/>
              </a:xfrm>
            </p:grpSpPr>
            <p:sp>
              <p:nvSpPr>
                <p:cNvPr id="158" name="도넛 157"/>
                <p:cNvSpPr/>
                <p:nvPr/>
              </p:nvSpPr>
              <p:spPr>
                <a:xfrm>
                  <a:off x="3153651" y="-63062"/>
                  <a:ext cx="1091762" cy="1091762"/>
                </a:xfrm>
                <a:prstGeom prst="donut">
                  <a:avLst>
                    <a:gd name="adj" fmla="val 1031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막힌 원호 158"/>
                <p:cNvSpPr/>
                <p:nvPr/>
              </p:nvSpPr>
              <p:spPr>
                <a:xfrm>
                  <a:off x="2829144" y="1078230"/>
                  <a:ext cx="1740776" cy="1600200"/>
                </a:xfrm>
                <a:prstGeom prst="blockArc">
                  <a:avLst>
                    <a:gd name="adj1" fmla="val 10800000"/>
                    <a:gd name="adj2" fmla="val 21332694"/>
                    <a:gd name="adj3" fmla="val 612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" name="직사각형 6"/>
            <p:cNvSpPr/>
            <p:nvPr/>
          </p:nvSpPr>
          <p:spPr>
            <a:xfrm>
              <a:off x="1082039" y="1096501"/>
              <a:ext cx="5608283" cy="3868276"/>
            </a:xfrm>
            <a:prstGeom prst="rect">
              <a:avLst/>
            </a:prstGeom>
            <a:noFill/>
            <a:ln w="38100">
              <a:solidFill>
                <a:srgbClr val="183E6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260119" y="915098"/>
              <a:ext cx="2447197" cy="350874"/>
            </a:xfrm>
            <a:prstGeom prst="rect">
              <a:avLst/>
            </a:prstGeom>
            <a:solidFill>
              <a:srgbClr val="183E6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수많은 동창회 인원</a:t>
              </a:r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09606" y="1551995"/>
            <a:ext cx="6638368" cy="3477261"/>
            <a:chOff x="3861956" y="1285295"/>
            <a:chExt cx="6638368" cy="3477261"/>
          </a:xfrm>
        </p:grpSpPr>
        <p:grpSp>
          <p:nvGrpSpPr>
            <p:cNvPr id="4" name="그룹 3"/>
            <p:cNvGrpSpPr/>
            <p:nvPr/>
          </p:nvGrpSpPr>
          <p:grpSpPr>
            <a:xfrm>
              <a:off x="3861956" y="1285295"/>
              <a:ext cx="6638368" cy="3477261"/>
              <a:chOff x="3861956" y="1285295"/>
              <a:chExt cx="6638368" cy="3477261"/>
            </a:xfrm>
          </p:grpSpPr>
          <p:sp>
            <p:nvSpPr>
              <p:cNvPr id="161" name="육각형 160"/>
              <p:cNvSpPr/>
              <p:nvPr/>
            </p:nvSpPr>
            <p:spPr>
              <a:xfrm rot="5400000">
                <a:off x="7262874" y="1525106"/>
                <a:ext cx="3477261" cy="2997639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이등변 삼각형 4"/>
              <p:cNvSpPr/>
              <p:nvPr/>
            </p:nvSpPr>
            <p:spPr>
              <a:xfrm rot="16200000">
                <a:off x="4699201" y="1203558"/>
                <a:ext cx="1966239" cy="3640730"/>
              </a:xfrm>
              <a:prstGeom prst="triangl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모서리가 둥근 직사각형 7"/>
            <p:cNvSpPr/>
            <p:nvPr/>
          </p:nvSpPr>
          <p:spPr>
            <a:xfrm>
              <a:off x="8256365" y="2019256"/>
              <a:ext cx="1485900" cy="19877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8013160" y="2342450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8013160" y="2906561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8013160" y="3470672"/>
              <a:ext cx="406268" cy="2347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8550873" y="2353930"/>
              <a:ext cx="899223" cy="405678"/>
            </a:xfrm>
            <a:prstGeom prst="roundRect">
              <a:avLst>
                <a:gd name="adj" fmla="val 22947"/>
              </a:avLst>
            </a:prstGeom>
            <a:solidFill>
              <a:schemeClr val="accent2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육각형 65"/>
          <p:cNvSpPr/>
          <p:nvPr/>
        </p:nvSpPr>
        <p:spPr>
          <a:xfrm rot="5400000">
            <a:off x="3035728" y="2848610"/>
            <a:ext cx="1035431" cy="892613"/>
          </a:xfrm>
          <a:prstGeom prst="hexagon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도넛 66"/>
          <p:cNvSpPr/>
          <p:nvPr/>
        </p:nvSpPr>
        <p:spPr>
          <a:xfrm>
            <a:off x="3429401" y="3026308"/>
            <a:ext cx="252847" cy="252847"/>
          </a:xfrm>
          <a:prstGeom prst="donut">
            <a:avLst>
              <a:gd name="adj" fmla="val 103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막힌 원호 67"/>
          <p:cNvSpPr/>
          <p:nvPr/>
        </p:nvSpPr>
        <p:spPr>
          <a:xfrm>
            <a:off x="3354247" y="3290626"/>
            <a:ext cx="403155" cy="370598"/>
          </a:xfrm>
          <a:prstGeom prst="blockArc">
            <a:avLst>
              <a:gd name="adj1" fmla="val 10800000"/>
              <a:gd name="adj2" fmla="val 21332694"/>
              <a:gd name="adj3" fmla="val 61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0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A8C3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981" y="695737"/>
            <a:ext cx="3724275" cy="501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s://scontent-ssn1-1.xx.fbcdn.net/v/t1.0-0/p600x600/12728974_1047912868606760_1956131816375640993_n.png?_nc_cat=100&amp;ccb=1-3&amp;_nc_sid=730e14&amp;_nc_ohc=oU3ez2RFF6cAX-cJRn7&amp;_nc_ht=scontent-ssn1-1.xx&amp;_nc_tp=30&amp;oh=5761ecb031c3c03d944a20b2b3988340&amp;oe=6071B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3"/>
            <a:ext cx="4419033" cy="589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1">
            <a:off x="3908856" y="359013"/>
            <a:ext cx="4173555" cy="5151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모서리가 둥근 직사각형 4"/>
          <p:cNvSpPr/>
          <p:nvPr/>
        </p:nvSpPr>
        <p:spPr>
          <a:xfrm>
            <a:off x="896105" y="5869167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회비 납부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82223" y="5869168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행사 일정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79435" y="5869167"/>
            <a:ext cx="2626822" cy="37369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ysClr val="windowText" lastClr="000000"/>
                </a:solidFill>
              </a:rPr>
              <a:t>행사 앨범</a:t>
            </a:r>
            <a:endParaRPr lang="ko-KR" altLang="en-US" sz="1400" b="1">
              <a:solidFill>
                <a:sysClr val="windowText" lastClr="000000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1" y="1263122"/>
            <a:ext cx="12192001" cy="3363020"/>
            <a:chOff x="-1" y="1263122"/>
            <a:chExt cx="12192001" cy="336302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-1" y="1854793"/>
              <a:ext cx="12191999" cy="2195293"/>
            </a:xfrm>
            <a:prstGeom prst="roundRect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spc="300" smtClean="0">
                  <a:latin typeface="HY울릉도M" panose="02030600000101010101" pitchFamily="18" charset="-127"/>
                  <a:ea typeface="HY울릉도M" panose="02030600000101010101" pitchFamily="18" charset="-127"/>
                </a:rPr>
                <a:t>동창회 관리를 위해 필요한 기능들을 집약해</a:t>
              </a:r>
              <a:endParaRPr lang="en-US" altLang="ko-KR" sz="3200" spc="300" smtClean="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/>
              <a:r>
                <a:rPr lang="ko-KR" altLang="en-US" sz="3200" spc="300" smtClean="0">
                  <a:latin typeface="HY울릉도M" panose="02030600000101010101" pitchFamily="18" charset="-127"/>
                  <a:ea typeface="HY울릉도M" panose="02030600000101010101" pitchFamily="18" charset="-127"/>
                </a:rPr>
                <a:t>어플에서 쉽게 사용가능</a:t>
              </a:r>
              <a:endParaRPr lang="ko-KR" altLang="en-US" sz="3200" spc="300"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0" y="4034471"/>
              <a:ext cx="11887200" cy="591671"/>
            </a:xfrm>
            <a:prstGeom prst="triangle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/>
            <p:cNvSpPr/>
            <p:nvPr/>
          </p:nvSpPr>
          <p:spPr>
            <a:xfrm rot="10800000" flipV="1">
              <a:off x="304800" y="1263122"/>
              <a:ext cx="11887200" cy="591671"/>
            </a:xfrm>
            <a:prstGeom prst="triangle">
              <a:avLst>
                <a:gd name="adj" fmla="val 0"/>
              </a:avLst>
            </a:prstGeom>
            <a:solidFill>
              <a:srgbClr val="183E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23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1740000">
            <a:off x="-147600" y="-815667"/>
            <a:ext cx="12791998" cy="9994900"/>
            <a:chOff x="-626756" y="-1336366"/>
            <a:chExt cx="12791998" cy="9994900"/>
          </a:xfrm>
        </p:grpSpPr>
        <p:sp>
          <p:nvSpPr>
            <p:cNvPr id="16" name="직사각형 15"/>
            <p:cNvSpPr/>
            <p:nvPr/>
          </p:nvSpPr>
          <p:spPr>
            <a:xfrm>
              <a:off x="-626756" y="-1336366"/>
              <a:ext cx="5359400" cy="999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 rot="21579321">
              <a:off x="-244925" y="-476247"/>
              <a:ext cx="4804410" cy="9120414"/>
              <a:chOff x="4278630" y="-741680"/>
              <a:chExt cx="4804410" cy="9120414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4278630" y="769620"/>
                <a:ext cx="4453165" cy="7609114"/>
                <a:chOff x="762000" y="1466850"/>
                <a:chExt cx="4453165" cy="7609114"/>
              </a:xfrm>
            </p:grpSpPr>
            <p:sp>
              <p:nvSpPr>
                <p:cNvPr id="3" name="이등변 삼각형 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solidFill>
                  <a:srgbClr val="F0F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4592320" y="-741680"/>
                <a:ext cx="4490720" cy="7792720"/>
              </a:xfrm>
              <a:prstGeom prst="rect">
                <a:avLst/>
              </a:prstGeom>
              <a:solidFill>
                <a:srgbClr val="BDE7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4592320" y="1358900"/>
                <a:ext cx="4139475" cy="5692140"/>
                <a:chOff x="762000" y="1466850"/>
                <a:chExt cx="4453165" cy="7609114"/>
              </a:xfrm>
              <a:solidFill>
                <a:srgbClr val="B3E4F2"/>
              </a:solidFill>
            </p:grpSpPr>
            <p:sp>
              <p:nvSpPr>
                <p:cNvPr id="13" name="이등변 삼각형 12"/>
                <p:cNvSpPr/>
                <p:nvPr/>
              </p:nvSpPr>
              <p:spPr>
                <a:xfrm>
                  <a:off x="762000" y="1466850"/>
                  <a:ext cx="4453165" cy="3138714"/>
                </a:xfrm>
                <a:prstGeom prst="triangle">
                  <a:avLst>
                    <a:gd name="adj" fmla="val 1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62000" y="4605563"/>
                  <a:ext cx="4453165" cy="447040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4732644" y="1892301"/>
              <a:ext cx="7432598" cy="61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894385" y="1703112"/>
            <a:ext cx="2984500" cy="1958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b="1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13800" b="1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891" y="3548831"/>
            <a:ext cx="3622914" cy="1264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spc="-150" smtClean="0">
                <a:solidFill>
                  <a:srgbClr val="183E6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PART</a:t>
            </a:r>
            <a:endParaRPr lang="ko-KR" altLang="en-US" sz="6000" b="1" spc="-150">
              <a:solidFill>
                <a:srgbClr val="183E6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740000">
            <a:off x="5462598" y="3419659"/>
            <a:ext cx="3657600" cy="238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과제내용</a:t>
            </a:r>
            <a:endParaRPr lang="ko-KR" altLang="en-US" sz="6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21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/>
          <p:cNvCxnSpPr/>
          <p:nvPr/>
        </p:nvCxnSpPr>
        <p:spPr>
          <a:xfrm flipH="1">
            <a:off x="361950" y="2021489"/>
            <a:ext cx="2400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361950" y="4602764"/>
            <a:ext cx="2400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8801100" y="2021489"/>
            <a:ext cx="2781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8801100" y="4602764"/>
            <a:ext cx="27813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/>
          <p:cNvGrpSpPr/>
          <p:nvPr/>
        </p:nvGrpSpPr>
        <p:grpSpPr>
          <a:xfrm>
            <a:off x="2762250" y="466725"/>
            <a:ext cx="6239709" cy="5705475"/>
            <a:chOff x="2520622" y="209550"/>
            <a:chExt cx="6883400" cy="6294054"/>
          </a:xfrm>
        </p:grpSpPr>
        <p:sp>
          <p:nvSpPr>
            <p:cNvPr id="71" name="타원 70"/>
            <p:cNvSpPr/>
            <p:nvPr/>
          </p:nvSpPr>
          <p:spPr>
            <a:xfrm>
              <a:off x="2520622" y="2021489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3438197" y="3842954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825797" y="3842954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743372" y="2021489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825797" y="209550"/>
              <a:ext cx="2660650" cy="2660650"/>
            </a:xfrm>
            <a:prstGeom prst="ellipse">
              <a:avLst/>
            </a:prstGeom>
            <a:solidFill>
              <a:srgbClr val="00A7D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958570" y="4997077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행사앨범</a:t>
              </a:r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762250" y="2972400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단체소개</a:t>
              </a:r>
              <a:endParaRPr lang="ko-KR" altLang="en-US" sz="2400" b="1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6341828" y="1047791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공지사항</a:t>
              </a:r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341828" y="4997077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단체일정</a:t>
              </a:r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402976" y="2972400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게시판</a:t>
              </a:r>
              <a:endParaRPr lang="ko-KR" altLang="en-US" sz="2400" b="1"/>
            </a:p>
          </p:txBody>
        </p:sp>
        <p:sp>
          <p:nvSpPr>
            <p:cNvPr id="53" name="타원 52"/>
            <p:cNvSpPr/>
            <p:nvPr/>
          </p:nvSpPr>
          <p:spPr>
            <a:xfrm>
              <a:off x="3438197" y="209550"/>
              <a:ext cx="2660650" cy="2660650"/>
            </a:xfrm>
            <a:prstGeom prst="ellipse">
              <a:avLst/>
            </a:prstGeom>
            <a:solidFill>
              <a:srgbClr val="ED7D3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958570" y="1047791"/>
              <a:ext cx="1552575" cy="758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smtClean="0"/>
                <a:t>회원정보</a:t>
              </a:r>
              <a:endParaRPr lang="ko-KR" altLang="en-US" sz="2400" b="1"/>
            </a:p>
          </p:txBody>
        </p:sp>
        <p:sp>
          <p:nvSpPr>
            <p:cNvPr id="103" name="타원 102"/>
            <p:cNvSpPr/>
            <p:nvPr/>
          </p:nvSpPr>
          <p:spPr>
            <a:xfrm>
              <a:off x="4556453" y="1946151"/>
              <a:ext cx="2836998" cy="2836998"/>
            </a:xfrm>
            <a:prstGeom prst="ellipse">
              <a:avLst/>
            </a:prstGeom>
            <a:solidFill>
              <a:srgbClr val="183E6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smtClean="0">
                  <a:ea typeface="HY견고딕" panose="02030600000101010101" pitchFamily="18" charset="-127"/>
                </a:rPr>
                <a:t>메인 기능</a:t>
              </a:r>
              <a:endParaRPr lang="ko-KR" altLang="en-US" sz="2400">
                <a:ea typeface="HY견고딕" panose="02030600000101010101" pitchFamily="18" charset="-127"/>
              </a:endParaRPr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361950" y="365044"/>
            <a:ext cx="3011809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어플의 메인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회원들의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정보목록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연락처를 통해 전화를 걸 수도 있고 쪽지를 보내거나 방명록 작성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93482" y="2340307"/>
            <a:ext cx="2209751" cy="197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단체소개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동문회 및 단체의 정보를 간단하게 한 페이지로 보여주는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관리자가 해당 페이지 편집 기능을 사용하여 작성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61950" y="4806554"/>
            <a:ext cx="3011809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행사앨범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단체의 활동을 기록한 사진들을 목록으로 출력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사진에 날짜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장소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제목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참여 인원 목록 등의 정보를 기록할 수 있음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8736334" y="365044"/>
            <a:ext cx="2846065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단체의 공지사항을 목록으로 보여주는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공지사항이 새로 작성되면 알람을 보내줌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회의를 위한 투표도 작성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9086874" y="2340307"/>
            <a:ext cx="2209751" cy="197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사용자들이 편하게 사용할 수 있는 게시판 기능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736334" y="4803298"/>
            <a:ext cx="2846065" cy="154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단체일정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달력에 단체 일정을 표시해서 관리 가능</a:t>
            </a: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해당 일정에 맞춰 알람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  <p:bldP spid="125" grpId="0"/>
      <p:bldP spid="126" grpId="0"/>
      <p:bldP spid="133" grpId="0"/>
      <p:bldP spid="13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472</Words>
  <Application>Microsoft Office PowerPoint</Application>
  <PresentationFormat>와이드스크린</PresentationFormat>
  <Paragraphs>294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HY견고딕</vt:lpstr>
      <vt:lpstr>HY울릉도M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37</cp:revision>
  <dcterms:created xsi:type="dcterms:W3CDTF">2021-03-12T14:22:52Z</dcterms:created>
  <dcterms:modified xsi:type="dcterms:W3CDTF">2021-03-14T13:47:45Z</dcterms:modified>
</cp:coreProperties>
</file>